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Lst>
  <p:notesMasterIdLst>
    <p:notesMasterId r:id="rId35"/>
  </p:notesMasterIdLst>
  <p:sldIdLst>
    <p:sldId id="256" r:id="rId3"/>
    <p:sldId id="257" r:id="rId4"/>
    <p:sldId id="284" r:id="rId5"/>
    <p:sldId id="286" r:id="rId6"/>
    <p:sldId id="287" r:id="rId7"/>
    <p:sldId id="291" r:id="rId8"/>
    <p:sldId id="288" r:id="rId9"/>
    <p:sldId id="292" r:id="rId10"/>
    <p:sldId id="263" r:id="rId11"/>
    <p:sldId id="293" r:id="rId12"/>
    <p:sldId id="259" r:id="rId13"/>
    <p:sldId id="295" r:id="rId14"/>
    <p:sldId id="296" r:id="rId15"/>
    <p:sldId id="297" r:id="rId16"/>
    <p:sldId id="298" r:id="rId17"/>
    <p:sldId id="299" r:id="rId18"/>
    <p:sldId id="300" r:id="rId19"/>
    <p:sldId id="301" r:id="rId20"/>
    <p:sldId id="302" r:id="rId21"/>
    <p:sldId id="303" r:id="rId22"/>
    <p:sldId id="311" r:id="rId23"/>
    <p:sldId id="312" r:id="rId24"/>
    <p:sldId id="304" r:id="rId25"/>
    <p:sldId id="305" r:id="rId26"/>
    <p:sldId id="306" r:id="rId27"/>
    <p:sldId id="307" r:id="rId28"/>
    <p:sldId id="308" r:id="rId29"/>
    <p:sldId id="309" r:id="rId30"/>
    <p:sldId id="310" r:id="rId31"/>
    <p:sldId id="289" r:id="rId32"/>
    <p:sldId id="264"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7939"/>
    <a:srgbClr val="2D832F"/>
    <a:srgbClr val="B71E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462C9-9B76-40EA-AA26-52CB15D71049}" type="datetimeFigureOut">
              <a:rPr lang="en-US" smtClean="0"/>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7E8CA-5DC1-4817-B29C-52F7FA318ED5}" type="slidenum">
              <a:rPr lang="en-US" smtClean="0"/>
              <a:t>‹#›</a:t>
            </a:fld>
            <a:endParaRPr lang="en-US"/>
          </a:p>
        </p:txBody>
      </p:sp>
    </p:spTree>
    <p:extLst>
      <p:ext uri="{BB962C8B-B14F-4D97-AF65-F5344CB8AC3E}">
        <p14:creationId xmlns:p14="http://schemas.microsoft.com/office/powerpoint/2010/main" val="3563453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396207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406278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95706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37950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295884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324343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36F7EF-1AE6-4807-A3CA-ECD36E58EF51}"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118273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36F7EF-1AE6-4807-A3CA-ECD36E58EF51}" type="datetimeFigureOut">
              <a:rPr lang="en-US" smtClean="0"/>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24854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36F7EF-1AE6-4807-A3CA-ECD36E58EF51}"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305625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36F7EF-1AE6-4807-A3CA-ECD36E58EF51}" type="datetimeFigureOut">
              <a:rPr lang="en-US" smtClean="0"/>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124424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36F7EF-1AE6-4807-A3CA-ECD36E58EF51}"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100104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230866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36F7EF-1AE6-4807-A3CA-ECD36E58EF51}"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121376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3381795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700095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4046144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17120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21700620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324958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103198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36F7EF-1AE6-4807-A3CA-ECD36E58EF51}"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297522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36F7EF-1AE6-4807-A3CA-ECD36E58EF51}"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18807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36F7EF-1AE6-4807-A3CA-ECD36E58EF51}" type="datetimeFigureOut">
              <a:rPr lang="en-US" smtClean="0"/>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127208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36F7EF-1AE6-4807-A3CA-ECD36E58EF51}"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334695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36F7EF-1AE6-4807-A3CA-ECD36E58EF51}" type="datetimeFigureOut">
              <a:rPr lang="en-US" smtClean="0"/>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151133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36F7EF-1AE6-4807-A3CA-ECD36E58EF51}"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228402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36F7EF-1AE6-4807-A3CA-ECD36E58EF51}"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C29425-E089-43F3-9EE0-7BC76FDCD80A}" type="slidenum">
              <a:rPr lang="en-US" smtClean="0"/>
              <a:t>‹#›</a:t>
            </a:fld>
            <a:endParaRPr lang="en-US"/>
          </a:p>
        </p:txBody>
      </p:sp>
    </p:spTree>
    <p:extLst>
      <p:ext uri="{BB962C8B-B14F-4D97-AF65-F5344CB8AC3E}">
        <p14:creationId xmlns:p14="http://schemas.microsoft.com/office/powerpoint/2010/main" val="151858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36F7EF-1AE6-4807-A3CA-ECD36E58EF51}" type="datetimeFigureOut">
              <a:rPr lang="en-US" smtClean="0"/>
              <a:t>1/18/2020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C29425-E089-43F3-9EE0-7BC76FDCD80A}" type="slidenum">
              <a:rPr lang="en-US" smtClean="0"/>
              <a:t>‹#›</a:t>
            </a:fld>
            <a:endParaRPr lang="en-US"/>
          </a:p>
        </p:txBody>
      </p:sp>
    </p:spTree>
    <p:extLst>
      <p:ext uri="{BB962C8B-B14F-4D97-AF65-F5344CB8AC3E}">
        <p14:creationId xmlns:p14="http://schemas.microsoft.com/office/powerpoint/2010/main" val="439553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A36F7EF-1AE6-4807-A3CA-ECD36E58EF51}" type="datetimeFigureOut">
              <a:rPr lang="en-US" smtClean="0"/>
              <a:t>1/18/2020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DC29425-E089-43F3-9EE0-7BC76FDCD80A}" type="slidenum">
              <a:rPr lang="en-US" smtClean="0"/>
              <a:t>‹#›</a:t>
            </a:fld>
            <a:endParaRPr lang="en-US"/>
          </a:p>
        </p:txBody>
      </p:sp>
    </p:spTree>
    <p:extLst>
      <p:ext uri="{BB962C8B-B14F-4D97-AF65-F5344CB8AC3E}">
        <p14:creationId xmlns:p14="http://schemas.microsoft.com/office/powerpoint/2010/main" val="346550209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Rectangle 4"/>
          <p:cNvSpPr/>
          <p:nvPr/>
        </p:nvSpPr>
        <p:spPr>
          <a:xfrm>
            <a:off x="0" y="5078437"/>
            <a:ext cx="12178748" cy="407963"/>
          </a:xfrm>
          <a:prstGeom prst="rect">
            <a:avLst/>
          </a:prstGeom>
          <a:solidFill>
            <a:srgbClr val="FFFF00"/>
          </a:solidFill>
          <a:ln w="57150">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n w="57150">
                <a:solidFill>
                  <a:srgbClr val="FFC000"/>
                </a:solidFill>
              </a:ln>
            </a:endParaRPr>
          </a:p>
        </p:txBody>
      </p:sp>
    </p:spTree>
    <p:extLst>
      <p:ext uri="{BB962C8B-B14F-4D97-AF65-F5344CB8AC3E}">
        <p14:creationId xmlns:p14="http://schemas.microsoft.com/office/powerpoint/2010/main" val="255017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green">
            <a:hlinkClick r:id="" action="ppaction://media"/>
            <a:extLst>
              <a:ext uri="{FF2B5EF4-FFF2-40B4-BE49-F238E27FC236}">
                <a16:creationId xmlns:a16="http://schemas.microsoft.com/office/drawing/2014/main" id="{15E80FD7-D52E-4578-A3EF-2796A53879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9758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1204558">
            <a:off x="2015155" y="701798"/>
            <a:ext cx="8156400" cy="4524315"/>
          </a:xfrm>
          <a:prstGeom prst="rect">
            <a:avLst/>
          </a:prstGeom>
          <a:noFill/>
        </p:spPr>
        <p:txBody>
          <a:bodyPr wrap="none" lIns="91440" tIns="45720" rIns="91440" bIns="45720">
            <a:spAutoFit/>
          </a:bodyPr>
          <a:lstStyle/>
          <a:p>
            <a:pPr algn="ctr"/>
            <a:r>
              <a:rPr lang="en-US" sz="9600" b="0" cap="none" spc="0" dirty="0">
                <a:ln w="38100">
                  <a:solidFill>
                    <a:srgbClr val="002060"/>
                  </a:solidFill>
                </a:ln>
                <a:solidFill>
                  <a:srgbClr val="7030A0"/>
                </a:solidFill>
                <a:effectLst>
                  <a:glow rad="101600">
                    <a:schemeClr val="accent1">
                      <a:satMod val="175000"/>
                      <a:alpha val="40000"/>
                    </a:schemeClr>
                  </a:glow>
                  <a:outerShdw blurRad="38100" dist="25400" dir="5400000" algn="ctr" rotWithShape="0">
                    <a:srgbClr val="6E747A">
                      <a:alpha val="43000"/>
                    </a:srgbClr>
                  </a:outerShdw>
                  <a:reflection blurRad="6350" stA="60000" endA="900" endPos="60000" dist="60007" dir="5400000" sy="-100000" algn="bl" rotWithShape="0"/>
                </a:effectLst>
              </a:rPr>
              <a:t>Demonstration </a:t>
            </a:r>
          </a:p>
          <a:p>
            <a:pPr algn="ctr"/>
            <a:r>
              <a:rPr lang="en-US" sz="9600" dirty="0">
                <a:ln w="38100">
                  <a:solidFill>
                    <a:srgbClr val="002060"/>
                  </a:solidFill>
                </a:ln>
                <a:solidFill>
                  <a:srgbClr val="7030A0"/>
                </a:solidFill>
                <a:effectLst>
                  <a:glow rad="101600">
                    <a:schemeClr val="accent1">
                      <a:satMod val="175000"/>
                      <a:alpha val="40000"/>
                    </a:schemeClr>
                  </a:glow>
                  <a:outerShdw blurRad="38100" dist="25400" dir="5400000" algn="ctr" rotWithShape="0">
                    <a:srgbClr val="6E747A">
                      <a:alpha val="43000"/>
                    </a:srgbClr>
                  </a:outerShdw>
                  <a:reflection blurRad="6350" stA="60000" endA="900" endPos="60000" dist="60007" dir="5400000" sy="-100000" algn="bl" rotWithShape="0"/>
                </a:effectLst>
              </a:rPr>
              <a:t>Of</a:t>
            </a:r>
          </a:p>
          <a:p>
            <a:pPr algn="ctr"/>
            <a:r>
              <a:rPr lang="en-US" sz="9600" dirty="0">
                <a:ln w="38100">
                  <a:solidFill>
                    <a:srgbClr val="002060"/>
                  </a:solidFill>
                </a:ln>
                <a:solidFill>
                  <a:srgbClr val="7030A0"/>
                </a:solidFill>
                <a:effectLst>
                  <a:glow rad="101600">
                    <a:schemeClr val="accent1">
                      <a:satMod val="175000"/>
                      <a:alpha val="40000"/>
                    </a:schemeClr>
                  </a:glow>
                  <a:outerShdw blurRad="38100" dist="25400" dir="5400000" algn="ctr" rotWithShape="0">
                    <a:srgbClr val="6E747A">
                      <a:alpha val="43000"/>
                    </a:srgbClr>
                  </a:outerShdw>
                  <a:reflection blurRad="6350" stA="60000" endA="900" endPos="60000" dist="60007" dir="5400000" sy="-100000" algn="bl" rotWithShape="0"/>
                </a:effectLst>
              </a:rPr>
              <a:t>GOGREEN</a:t>
            </a:r>
          </a:p>
        </p:txBody>
      </p:sp>
    </p:spTree>
    <p:extLst>
      <p:ext uri="{BB962C8B-B14F-4D97-AF65-F5344CB8AC3E}">
        <p14:creationId xmlns:p14="http://schemas.microsoft.com/office/powerpoint/2010/main" val="253412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HOMEPAGE</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5926"/>
            <a:ext cx="12192000" cy="6272074"/>
          </a:xfrm>
          <a:prstGeom prst="rect">
            <a:avLst/>
          </a:prstGeom>
        </p:spPr>
      </p:pic>
    </p:spTree>
    <p:extLst>
      <p:ext uri="{BB962C8B-B14F-4D97-AF65-F5344CB8AC3E}">
        <p14:creationId xmlns:p14="http://schemas.microsoft.com/office/powerpoint/2010/main" val="257966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API FETCHING DATA</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208334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GREEN NEWS</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242537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EVENTS</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178305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CHALLENGES</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367765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ISSUES</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405052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NEARBY</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217162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WEB-VIEW</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50416"/>
            <a:ext cx="12192000" cy="6307584"/>
          </a:xfrm>
          <a:prstGeom prst="rect">
            <a:avLst/>
          </a:prstGeom>
        </p:spPr>
      </p:pic>
    </p:spTree>
    <p:extLst>
      <p:ext uri="{BB962C8B-B14F-4D97-AF65-F5344CB8AC3E}">
        <p14:creationId xmlns:p14="http://schemas.microsoft.com/office/powerpoint/2010/main" val="311890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28914" y="2010836"/>
            <a:ext cx="6221670" cy="1862048"/>
          </a:xfrm>
          <a:prstGeom prst="rect">
            <a:avLst/>
          </a:prstGeom>
          <a:noFill/>
        </p:spPr>
        <p:txBody>
          <a:bodyPr wrap="square" lIns="91440" tIns="45720" rIns="91440" bIns="45720">
            <a:spAutoFit/>
          </a:bodyPr>
          <a:lstStyle/>
          <a:p>
            <a:pPr algn="ctr"/>
            <a:r>
              <a:rPr lang="en-US" sz="11500" dirty="0">
                <a:ln w="38100">
                  <a:solidFill>
                    <a:srgbClr val="002060"/>
                  </a:solidFill>
                </a:ln>
                <a:solidFill>
                  <a:srgbClr val="00B050"/>
                </a:solidFill>
                <a:effectLst>
                  <a:glow rad="139700">
                    <a:schemeClr val="accent4">
                      <a:satMod val="175000"/>
                      <a:alpha val="40000"/>
                    </a:schemeClr>
                  </a:glow>
                  <a:outerShdw blurRad="38100" dist="38100" dir="2700000" algn="tl">
                    <a:srgbClr val="000000">
                      <a:alpha val="43137"/>
                    </a:srgbClr>
                  </a:outerShdw>
                  <a:reflection blurRad="6350" stA="55000" endA="50" endPos="85000" dist="60007" dir="5400000" sy="-100000" algn="bl" rotWithShape="0"/>
                </a:effectLst>
              </a:rPr>
              <a:t>GoGreen</a:t>
            </a:r>
            <a:endParaRPr lang="en-US" sz="11500" b="0" cap="none" spc="0" dirty="0">
              <a:ln w="38100">
                <a:solidFill>
                  <a:srgbClr val="002060"/>
                </a:solidFill>
              </a:ln>
              <a:solidFill>
                <a:srgbClr val="00B050"/>
              </a:solidFill>
              <a:effectLst>
                <a:glow rad="139700">
                  <a:schemeClr val="accent4">
                    <a:satMod val="175000"/>
                    <a:alpha val="40000"/>
                  </a:schemeClr>
                </a:glow>
                <a:outerShdw blurRad="38100" dist="38100" dir="2700000" algn="tl">
                  <a:srgbClr val="000000">
                    <a:alpha val="43137"/>
                  </a:srgbClr>
                </a:outerShdw>
                <a:reflection blurRad="6350" stA="55000" endA="50" endPos="85000" dist="60007" dir="5400000" sy="-100000" algn="bl" rotWithShape="0"/>
              </a:effectLst>
            </a:endParaRPr>
          </a:p>
        </p:txBody>
      </p:sp>
      <p:sp>
        <p:nvSpPr>
          <p:cNvPr id="5" name="Rectangle 4"/>
          <p:cNvSpPr/>
          <p:nvPr/>
        </p:nvSpPr>
        <p:spPr>
          <a:xfrm>
            <a:off x="1706895" y="5328257"/>
            <a:ext cx="9952676" cy="954107"/>
          </a:xfrm>
          <a:prstGeom prst="rect">
            <a:avLst/>
          </a:prstGeom>
          <a:noFill/>
        </p:spPr>
        <p:txBody>
          <a:bodyPr wrap="square" lIns="91440" tIns="45720" rIns="91440" bIns="45720">
            <a:spAutoFit/>
          </a:bodyPr>
          <a:lstStyle/>
          <a:p>
            <a:pPr algn="ctr"/>
            <a:r>
              <a:rPr lang="en-US" sz="2800" b="0" cap="none" spc="0" dirty="0">
                <a:ln w="0"/>
                <a:solidFill>
                  <a:srgbClr val="377939"/>
                </a:solidFill>
                <a:effectLst>
                  <a:outerShdw blurRad="38100" dist="25400" dir="5400000" algn="ctr" rotWithShape="0">
                    <a:srgbClr val="6E747A">
                      <a:alpha val="43000"/>
                    </a:srgbClr>
                  </a:outerShdw>
                </a:effectLst>
              </a:rPr>
              <a:t>“IF THERE IS ANYTHING THAT CAN SAVE OUR EARTH, </a:t>
            </a:r>
          </a:p>
          <a:p>
            <a:pPr algn="ctr"/>
            <a:r>
              <a:rPr lang="en-US" sz="2800" b="0" cap="none" spc="0" dirty="0">
                <a:ln w="0"/>
                <a:solidFill>
                  <a:srgbClr val="377939"/>
                </a:solidFill>
                <a:effectLst>
                  <a:outerShdw blurRad="38100" dist="25400" dir="5400000" algn="ctr" rotWithShape="0">
                    <a:srgbClr val="6E747A">
                      <a:alpha val="43000"/>
                    </a:srgbClr>
                  </a:outerShdw>
                </a:effectLst>
              </a:rPr>
              <a:t>THEY ARE TREES!”</a:t>
            </a:r>
          </a:p>
        </p:txBody>
      </p:sp>
      <p:pic>
        <p:nvPicPr>
          <p:cNvPr id="3" name="Picture 2">
            <a:extLst>
              <a:ext uri="{FF2B5EF4-FFF2-40B4-BE49-F238E27FC236}">
                <a16:creationId xmlns:a16="http://schemas.microsoft.com/office/drawing/2014/main" id="{981F89FC-3713-42EA-B1B3-FCF362507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55" y="137148"/>
            <a:ext cx="4772657" cy="4772657"/>
          </a:xfrm>
          <a:prstGeom prst="rect">
            <a:avLst/>
          </a:prstGeom>
        </p:spPr>
      </p:pic>
    </p:spTree>
    <p:extLst>
      <p:ext uri="{BB962C8B-B14F-4D97-AF65-F5344CB8AC3E}">
        <p14:creationId xmlns:p14="http://schemas.microsoft.com/office/powerpoint/2010/main" val="1318599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ENVIRONMENTOPEDIA</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140058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AIR QUALITY INDEX</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295020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CHATBOT</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585926"/>
            <a:ext cx="12191999" cy="6272074"/>
          </a:xfrm>
          <a:prstGeom prst="rect">
            <a:avLst/>
          </a:prstGeom>
        </p:spPr>
      </p:pic>
    </p:spTree>
    <p:extLst>
      <p:ext uri="{BB962C8B-B14F-4D97-AF65-F5344CB8AC3E}">
        <p14:creationId xmlns:p14="http://schemas.microsoft.com/office/powerpoint/2010/main" val="112674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GOGREEN BOX</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123771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PROFILE</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348217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USER LOGIN</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347033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ADMIN LOGIN</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4689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ADMIN PORTAL</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154703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ADMIN(EVENT CONTROL)</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126579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3D99-2C16-4665-8A8A-8E9389FA161F}"/>
              </a:ext>
            </a:extLst>
          </p:cNvPr>
          <p:cNvSpPr>
            <a:spLocks noGrp="1"/>
          </p:cNvSpPr>
          <p:nvPr>
            <p:ph type="title"/>
          </p:nvPr>
        </p:nvSpPr>
        <p:spPr>
          <a:xfrm>
            <a:off x="838200" y="89917"/>
            <a:ext cx="10515600" cy="398355"/>
          </a:xfrm>
        </p:spPr>
        <p:txBody>
          <a:bodyPr>
            <a:normAutofit fontScale="90000"/>
          </a:bodyPr>
          <a:lstStyle/>
          <a:p>
            <a:pPr algn="ctr"/>
            <a:r>
              <a:rPr lang="en-US" b="1" dirty="0">
                <a:solidFill>
                  <a:srgbClr val="00B050"/>
                </a:solidFill>
              </a:rPr>
              <a:t>ADMIN(ISSUES)</a:t>
            </a:r>
            <a:endParaRPr lang="en-IN" b="1" dirty="0">
              <a:solidFill>
                <a:srgbClr val="00B050"/>
              </a:solidFill>
            </a:endParaRPr>
          </a:p>
        </p:txBody>
      </p:sp>
      <p:pic>
        <p:nvPicPr>
          <p:cNvPr id="4" name="Picture 3">
            <a:extLst>
              <a:ext uri="{FF2B5EF4-FFF2-40B4-BE49-F238E27FC236}">
                <a16:creationId xmlns:a16="http://schemas.microsoft.com/office/drawing/2014/main" id="{44D6F942-0DCC-4E39-A18E-F9470A0594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823" y="585926"/>
            <a:ext cx="11150353" cy="6272074"/>
          </a:xfrm>
          <a:prstGeom prst="rect">
            <a:avLst/>
          </a:prstGeom>
        </p:spPr>
      </p:pic>
    </p:spTree>
    <p:extLst>
      <p:ext uri="{BB962C8B-B14F-4D97-AF65-F5344CB8AC3E}">
        <p14:creationId xmlns:p14="http://schemas.microsoft.com/office/powerpoint/2010/main" val="341372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pPr algn="ctr"/>
            <a:r>
              <a:rPr lang="en-US" sz="6600" dirty="0">
                <a:ln>
                  <a:solidFill>
                    <a:srgbClr val="002060"/>
                  </a:solidFill>
                </a:ln>
                <a:solidFill>
                  <a:srgbClr val="00B050"/>
                </a:solidFill>
                <a:latin typeface="Algerian" panose="04020705040A02060702" pitchFamily="82" charset="0"/>
              </a:rPr>
              <a:t>Team </a:t>
            </a:r>
            <a:r>
              <a:rPr lang="en-US" sz="6600" dirty="0" err="1">
                <a:ln>
                  <a:solidFill>
                    <a:srgbClr val="002060"/>
                  </a:solidFill>
                </a:ln>
                <a:solidFill>
                  <a:srgbClr val="00B050"/>
                </a:solidFill>
                <a:latin typeface="Algerian" panose="04020705040A02060702" pitchFamily="82" charset="0"/>
              </a:rPr>
              <a:t>gogreen</a:t>
            </a:r>
            <a:endParaRPr lang="en-US" sz="6600" dirty="0">
              <a:ln>
                <a:solidFill>
                  <a:srgbClr val="002060"/>
                </a:solidFill>
              </a:ln>
              <a:solidFill>
                <a:srgbClr val="00B050"/>
              </a:solidFill>
              <a:latin typeface="Algerian" panose="04020705040A02060702" pitchFamily="82" charset="0"/>
            </a:endParaRPr>
          </a:p>
        </p:txBody>
      </p:sp>
      <p:sp>
        <p:nvSpPr>
          <p:cNvPr id="3" name="Content Placeholder 2"/>
          <p:cNvSpPr>
            <a:spLocks noGrp="1"/>
          </p:cNvSpPr>
          <p:nvPr>
            <p:ph idx="1"/>
          </p:nvPr>
        </p:nvSpPr>
        <p:spPr>
          <a:xfrm>
            <a:off x="1451578" y="1949471"/>
            <a:ext cx="9603275" cy="4199538"/>
          </a:xfrm>
        </p:spPr>
        <p:txBody>
          <a:bodyPr>
            <a:noAutofit/>
          </a:bodyPr>
          <a:lstStyle/>
          <a:p>
            <a:r>
              <a:rPr lang="en-US" b="1" dirty="0"/>
              <a:t>Name of team :- </a:t>
            </a:r>
            <a:r>
              <a:rPr lang="en-US" dirty="0"/>
              <a:t>Team GoGreen</a:t>
            </a:r>
          </a:p>
          <a:p>
            <a:r>
              <a:rPr lang="en-US" b="1" dirty="0"/>
              <a:t>Members :- </a:t>
            </a:r>
          </a:p>
          <a:p>
            <a:pPr>
              <a:buFont typeface="Wingdings" panose="05000000000000000000" pitchFamily="2" charset="2"/>
              <a:buChar char="Ø"/>
            </a:pPr>
            <a:r>
              <a:rPr lang="en-US" dirty="0"/>
              <a:t> Suryaprakash Agarwal</a:t>
            </a:r>
          </a:p>
          <a:p>
            <a:pPr>
              <a:buFont typeface="Wingdings" panose="05000000000000000000" pitchFamily="2" charset="2"/>
              <a:buChar char="Ø"/>
            </a:pPr>
            <a:r>
              <a:rPr lang="en-US" dirty="0"/>
              <a:t> Anmol Mittal</a:t>
            </a:r>
          </a:p>
          <a:p>
            <a:pPr>
              <a:buFont typeface="Wingdings" panose="05000000000000000000" pitchFamily="2" charset="2"/>
              <a:buChar char="Ø"/>
            </a:pPr>
            <a:r>
              <a:rPr lang="en-US" dirty="0"/>
              <a:t> Keshav </a:t>
            </a:r>
            <a:r>
              <a:rPr lang="en-US" dirty="0" err="1"/>
              <a:t>Sarraf</a:t>
            </a:r>
            <a:endParaRPr lang="en-US" dirty="0"/>
          </a:p>
          <a:p>
            <a:pPr>
              <a:buFont typeface="Wingdings" panose="05000000000000000000" pitchFamily="2" charset="2"/>
              <a:buChar char="Ø"/>
            </a:pPr>
            <a:r>
              <a:rPr lang="en-US" dirty="0"/>
              <a:t> Dhruv Golani</a:t>
            </a:r>
          </a:p>
          <a:p>
            <a:pPr>
              <a:buFont typeface="Wingdings" panose="05000000000000000000" pitchFamily="2" charset="2"/>
              <a:buChar char="Ø"/>
            </a:pPr>
            <a:endParaRPr lang="en-US" dirty="0"/>
          </a:p>
        </p:txBody>
      </p:sp>
      <p:sp>
        <p:nvSpPr>
          <p:cNvPr id="2" name="Oval 1"/>
          <p:cNvSpPr/>
          <p:nvPr/>
        </p:nvSpPr>
        <p:spPr>
          <a:xfrm>
            <a:off x="6578353" y="2438036"/>
            <a:ext cx="3280493" cy="2636482"/>
          </a:xfrm>
          <a:prstGeom prst="ellipse">
            <a:avLst/>
          </a:prstGeom>
          <a:solidFill>
            <a:schemeClr val="accent2">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College :- </a:t>
            </a:r>
          </a:p>
          <a:p>
            <a:pPr algn="ctr"/>
            <a:endParaRPr lang="en-US" dirty="0"/>
          </a:p>
          <a:p>
            <a:pPr algn="ctr"/>
            <a:r>
              <a:rPr lang="en-US" dirty="0"/>
              <a:t>Malaviya National Institute of technology</a:t>
            </a:r>
          </a:p>
        </p:txBody>
      </p:sp>
    </p:spTree>
    <p:extLst>
      <p:ext uri="{BB962C8B-B14F-4D97-AF65-F5344CB8AC3E}">
        <p14:creationId xmlns:p14="http://schemas.microsoft.com/office/powerpoint/2010/main" val="359211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9" presetClass="entr" presetSubtype="0" decel="10000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anim calcmode="lin" valueType="num">
                                      <p:cBhvr>
                                        <p:cTn id="45" dur="500" fill="hold"/>
                                        <p:tgtEl>
                                          <p:spTgt spid="2"/>
                                        </p:tgtEl>
                                        <p:attrNameLst>
                                          <p:attrName>style.rotation</p:attrName>
                                        </p:attrNameLst>
                                      </p:cBhvr>
                                      <p:tavLst>
                                        <p:tav tm="0">
                                          <p:val>
                                            <p:fltVal val="360"/>
                                          </p:val>
                                        </p:tav>
                                        <p:tav tm="100000">
                                          <p:val>
                                            <p:fltVal val="0"/>
                                          </p:val>
                                        </p:tav>
                                      </p:tavLst>
                                    </p:anim>
                                    <p:animEffect transition="in" filter="fade">
                                      <p:cBhvr>
                                        <p:cTn id="4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pPr algn="ctr"/>
            <a:r>
              <a:rPr lang="en-US" sz="6600" dirty="0">
                <a:ln>
                  <a:solidFill>
                    <a:srgbClr val="002060"/>
                  </a:solidFill>
                </a:ln>
                <a:solidFill>
                  <a:srgbClr val="00B050"/>
                </a:solidFill>
                <a:latin typeface="Algerian" panose="04020705040A02060702" pitchFamily="82" charset="0"/>
              </a:rPr>
              <a:t>Technology bucket </a:t>
            </a:r>
          </a:p>
        </p:txBody>
      </p:sp>
      <p:sp>
        <p:nvSpPr>
          <p:cNvPr id="8" name="Content Placeholder 2">
            <a:extLst>
              <a:ext uri="{FF2B5EF4-FFF2-40B4-BE49-F238E27FC236}">
                <a16:creationId xmlns:a16="http://schemas.microsoft.com/office/drawing/2014/main" id="{9B1A7DB3-9898-4A63-9F39-DFF6EF91015D}"/>
              </a:ext>
            </a:extLst>
          </p:cNvPr>
          <p:cNvSpPr>
            <a:spLocks noGrp="1"/>
          </p:cNvSpPr>
          <p:nvPr>
            <p:ph idx="1"/>
          </p:nvPr>
        </p:nvSpPr>
        <p:spPr>
          <a:xfrm>
            <a:off x="1341304" y="2041299"/>
            <a:ext cx="3226953" cy="4067016"/>
          </a:xfrm>
        </p:spPr>
        <p:txBody>
          <a:bodyPr>
            <a:normAutofit/>
          </a:bodyPr>
          <a:lstStyle/>
          <a:p>
            <a:pPr>
              <a:buFont typeface="Wingdings" panose="05000000000000000000" pitchFamily="2" charset="2"/>
              <a:buChar char="Ø"/>
            </a:pPr>
            <a:r>
              <a:rPr lang="en-US" sz="2400" b="1" dirty="0"/>
              <a:t>Frontend :-</a:t>
            </a:r>
          </a:p>
          <a:p>
            <a:pPr lvl="1"/>
            <a:r>
              <a:rPr lang="en-US" sz="2200" dirty="0"/>
              <a:t>Html</a:t>
            </a:r>
          </a:p>
          <a:p>
            <a:pPr lvl="1"/>
            <a:r>
              <a:rPr lang="en-US" sz="2200" dirty="0"/>
              <a:t>CSS</a:t>
            </a:r>
          </a:p>
          <a:p>
            <a:pPr lvl="1"/>
            <a:r>
              <a:rPr lang="en-US" sz="2200" dirty="0"/>
              <a:t>JavaScript</a:t>
            </a:r>
          </a:p>
          <a:p>
            <a:pPr lvl="1"/>
            <a:r>
              <a:rPr lang="en-US" sz="2200" dirty="0"/>
              <a:t>Bootstrap</a:t>
            </a:r>
          </a:p>
          <a:p>
            <a:pPr lvl="1"/>
            <a:r>
              <a:rPr lang="en-US" sz="2200" dirty="0"/>
              <a:t>jQuery</a:t>
            </a:r>
          </a:p>
          <a:p>
            <a:pPr lvl="1"/>
            <a:endParaRPr lang="en-US" sz="2200" dirty="0"/>
          </a:p>
          <a:p>
            <a:pPr lvl="1"/>
            <a:endParaRPr lang="en-US" sz="2200" dirty="0"/>
          </a:p>
        </p:txBody>
      </p:sp>
      <p:sp>
        <p:nvSpPr>
          <p:cNvPr id="9" name="Content Placeholder 2">
            <a:extLst>
              <a:ext uri="{FF2B5EF4-FFF2-40B4-BE49-F238E27FC236}">
                <a16:creationId xmlns:a16="http://schemas.microsoft.com/office/drawing/2014/main" id="{8388F72B-6ACB-4761-B67B-49F08DC89C00}"/>
              </a:ext>
            </a:extLst>
          </p:cNvPr>
          <p:cNvSpPr txBox="1">
            <a:spLocks/>
          </p:cNvSpPr>
          <p:nvPr/>
        </p:nvSpPr>
        <p:spPr>
          <a:xfrm>
            <a:off x="4396790" y="2041299"/>
            <a:ext cx="3226953" cy="406701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sz="2400" b="1" dirty="0"/>
              <a:t>Backend</a:t>
            </a:r>
            <a:r>
              <a:rPr lang="en-US" sz="2400" dirty="0"/>
              <a:t> :-</a:t>
            </a:r>
          </a:p>
          <a:p>
            <a:pPr lvl="1"/>
            <a:r>
              <a:rPr lang="en-US" sz="2200" dirty="0"/>
              <a:t>PHP</a:t>
            </a:r>
          </a:p>
          <a:p>
            <a:pPr lvl="1"/>
            <a:r>
              <a:rPr lang="en-US" sz="2200" dirty="0"/>
              <a:t>MySQL</a:t>
            </a:r>
          </a:p>
          <a:p>
            <a:pPr lvl="1"/>
            <a:r>
              <a:rPr lang="en-US" sz="2200" dirty="0"/>
              <a:t>Python</a:t>
            </a:r>
          </a:p>
          <a:p>
            <a:pPr lvl="1"/>
            <a:r>
              <a:rPr lang="en-US" sz="2200" dirty="0"/>
              <a:t>Java</a:t>
            </a:r>
          </a:p>
          <a:p>
            <a:pPr lvl="1"/>
            <a:r>
              <a:rPr lang="en-US" sz="2200" dirty="0"/>
              <a:t>Firebase API </a:t>
            </a:r>
          </a:p>
          <a:p>
            <a:pPr marL="457200" lvl="1" indent="0">
              <a:buNone/>
            </a:pPr>
            <a:endParaRPr lang="en-US" sz="2200" dirty="0"/>
          </a:p>
          <a:p>
            <a:pPr lvl="1"/>
            <a:endParaRPr lang="en-US" sz="2200" dirty="0"/>
          </a:p>
          <a:p>
            <a:pPr lvl="1"/>
            <a:endParaRPr lang="en-US" sz="2200" dirty="0"/>
          </a:p>
          <a:p>
            <a:pPr lvl="1"/>
            <a:endParaRPr lang="en-US" sz="2200" dirty="0"/>
          </a:p>
        </p:txBody>
      </p:sp>
      <p:sp>
        <p:nvSpPr>
          <p:cNvPr id="10" name="Content Placeholder 2">
            <a:extLst>
              <a:ext uri="{FF2B5EF4-FFF2-40B4-BE49-F238E27FC236}">
                <a16:creationId xmlns:a16="http://schemas.microsoft.com/office/drawing/2014/main" id="{E7410029-E085-4496-9A14-EB67A8A47AEB}"/>
              </a:ext>
            </a:extLst>
          </p:cNvPr>
          <p:cNvSpPr txBox="1">
            <a:spLocks/>
          </p:cNvSpPr>
          <p:nvPr/>
        </p:nvSpPr>
        <p:spPr>
          <a:xfrm>
            <a:off x="7623743" y="1978545"/>
            <a:ext cx="3226953" cy="406701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panose="05000000000000000000" pitchFamily="2" charset="2"/>
              <a:buChar char="Ø"/>
            </a:pPr>
            <a:r>
              <a:rPr lang="en-US" sz="2400" b="1" dirty="0"/>
              <a:t>Machine Learning</a:t>
            </a:r>
            <a:r>
              <a:rPr lang="en-US" sz="2400" dirty="0"/>
              <a:t>:-</a:t>
            </a:r>
            <a:endParaRPr lang="en-US" sz="2200" dirty="0"/>
          </a:p>
          <a:p>
            <a:pPr lvl="1"/>
            <a:r>
              <a:rPr lang="en-US" sz="2200" dirty="0"/>
              <a:t>KERAS</a:t>
            </a:r>
          </a:p>
          <a:p>
            <a:pPr lvl="1"/>
            <a:r>
              <a:rPr lang="en-US" sz="2200" dirty="0"/>
              <a:t>Java SDK</a:t>
            </a:r>
          </a:p>
          <a:p>
            <a:pPr lvl="1"/>
            <a:r>
              <a:rPr lang="en-US" sz="2200" dirty="0" err="1"/>
              <a:t>Tensorflow</a:t>
            </a:r>
            <a:r>
              <a:rPr lang="en-US" sz="2200" dirty="0"/>
              <a:t> Lite</a:t>
            </a:r>
          </a:p>
          <a:p>
            <a:pPr lvl="1"/>
            <a:endParaRPr lang="en-US" sz="2200" dirty="0"/>
          </a:p>
          <a:p>
            <a:pPr lvl="1"/>
            <a:endParaRPr lang="en-US" sz="2200" dirty="0"/>
          </a:p>
        </p:txBody>
      </p:sp>
    </p:spTree>
    <p:extLst>
      <p:ext uri="{BB962C8B-B14F-4D97-AF65-F5344CB8AC3E}">
        <p14:creationId xmlns:p14="http://schemas.microsoft.com/office/powerpoint/2010/main" val="32743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p:cTn id="21"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 calcmode="lin" valueType="num">
                                      <p:cBhvr>
                                        <p:cTn id="28"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 calcmode="lin" valueType="num">
                                      <p:cBhvr>
                                        <p:cTn id="35" dur="5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8">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 calcmode="lin" valueType="num">
                                      <p:cBhvr>
                                        <p:cTn id="42" dur="500" fill="hold"/>
                                        <p:tgtEl>
                                          <p:spTgt spid="8">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8">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8">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 calcmode="lin" valueType="num">
                                      <p:cBhvr>
                                        <p:cTn id="49"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9">
                                            <p:txEl>
                                              <p:pRg st="1" end="1"/>
                                            </p:txEl>
                                          </p:spTgt>
                                        </p:tgtEl>
                                        <p:attrNameLst>
                                          <p:attrName>style.visibility</p:attrName>
                                        </p:attrNameLst>
                                      </p:cBhvr>
                                      <p:to>
                                        <p:strVal val="visible"/>
                                      </p:to>
                                    </p:set>
                                    <p:anim calcmode="lin" valueType="num">
                                      <p:cBhvr>
                                        <p:cTn id="56"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57"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58" dur="500"/>
                                        <p:tgtEl>
                                          <p:spTgt spid="9">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9">
                                            <p:txEl>
                                              <p:pRg st="2" end="2"/>
                                            </p:txEl>
                                          </p:spTgt>
                                        </p:tgtEl>
                                        <p:attrNameLst>
                                          <p:attrName>style.visibility</p:attrName>
                                        </p:attrNameLst>
                                      </p:cBhvr>
                                      <p:to>
                                        <p:strVal val="visible"/>
                                      </p:to>
                                    </p:set>
                                    <p:anim calcmode="lin" valueType="num">
                                      <p:cBhvr>
                                        <p:cTn id="63"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64"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65" dur="500"/>
                                        <p:tgtEl>
                                          <p:spTgt spid="9">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9">
                                            <p:txEl>
                                              <p:pRg st="3" end="3"/>
                                            </p:txEl>
                                          </p:spTgt>
                                        </p:tgtEl>
                                        <p:attrNameLst>
                                          <p:attrName>style.visibility</p:attrName>
                                        </p:attrNameLst>
                                      </p:cBhvr>
                                      <p:to>
                                        <p:strVal val="visible"/>
                                      </p:to>
                                    </p:set>
                                    <p:anim calcmode="lin" valueType="num">
                                      <p:cBhvr>
                                        <p:cTn id="70"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71"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72" dur="500"/>
                                        <p:tgtEl>
                                          <p:spTgt spid="9">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9">
                                            <p:txEl>
                                              <p:pRg st="4" end="4"/>
                                            </p:txEl>
                                          </p:spTgt>
                                        </p:tgtEl>
                                        <p:attrNameLst>
                                          <p:attrName>style.visibility</p:attrName>
                                        </p:attrNameLst>
                                      </p:cBhvr>
                                      <p:to>
                                        <p:strVal val="visible"/>
                                      </p:to>
                                    </p:set>
                                    <p:anim calcmode="lin" valueType="num">
                                      <p:cBhvr>
                                        <p:cTn id="77"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78"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79" dur="500"/>
                                        <p:tgtEl>
                                          <p:spTgt spid="9">
                                            <p:txEl>
                                              <p:pRg st="4" end="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9">
                                            <p:txEl>
                                              <p:pRg st="5" end="5"/>
                                            </p:txEl>
                                          </p:spTgt>
                                        </p:tgtEl>
                                        <p:attrNameLst>
                                          <p:attrName>style.visibility</p:attrName>
                                        </p:attrNameLst>
                                      </p:cBhvr>
                                      <p:to>
                                        <p:strVal val="visible"/>
                                      </p:to>
                                    </p:set>
                                    <p:anim calcmode="lin" valueType="num">
                                      <p:cBhvr>
                                        <p:cTn id="84" dur="500" fill="hold"/>
                                        <p:tgtEl>
                                          <p:spTgt spid="9">
                                            <p:txEl>
                                              <p:pRg st="5" end="5"/>
                                            </p:txEl>
                                          </p:spTgt>
                                        </p:tgtEl>
                                        <p:attrNameLst>
                                          <p:attrName>ppt_w</p:attrName>
                                        </p:attrNameLst>
                                      </p:cBhvr>
                                      <p:tavLst>
                                        <p:tav tm="0">
                                          <p:val>
                                            <p:fltVal val="0"/>
                                          </p:val>
                                        </p:tav>
                                        <p:tav tm="100000">
                                          <p:val>
                                            <p:strVal val="#ppt_w"/>
                                          </p:val>
                                        </p:tav>
                                      </p:tavLst>
                                    </p:anim>
                                    <p:anim calcmode="lin" valueType="num">
                                      <p:cBhvr>
                                        <p:cTn id="85" dur="500" fill="hold"/>
                                        <p:tgtEl>
                                          <p:spTgt spid="9">
                                            <p:txEl>
                                              <p:pRg st="5" end="5"/>
                                            </p:txEl>
                                          </p:spTgt>
                                        </p:tgtEl>
                                        <p:attrNameLst>
                                          <p:attrName>ppt_h</p:attrName>
                                        </p:attrNameLst>
                                      </p:cBhvr>
                                      <p:tavLst>
                                        <p:tav tm="0">
                                          <p:val>
                                            <p:fltVal val="0"/>
                                          </p:val>
                                        </p:tav>
                                        <p:tav tm="100000">
                                          <p:val>
                                            <p:strVal val="#ppt_h"/>
                                          </p:val>
                                        </p:tav>
                                      </p:tavLst>
                                    </p:anim>
                                    <p:animEffect transition="in" filter="fade">
                                      <p:cBhvr>
                                        <p:cTn id="86" dur="500"/>
                                        <p:tgtEl>
                                          <p:spTgt spid="9">
                                            <p:txEl>
                                              <p:pRg st="5" end="5"/>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10">
                                            <p:txEl>
                                              <p:pRg st="0" end="0"/>
                                            </p:txEl>
                                          </p:spTgt>
                                        </p:tgtEl>
                                        <p:attrNameLst>
                                          <p:attrName>style.visibility</p:attrName>
                                        </p:attrNameLst>
                                      </p:cBhvr>
                                      <p:to>
                                        <p:strVal val="visible"/>
                                      </p:to>
                                    </p:set>
                                    <p:anim calcmode="lin" valueType="num">
                                      <p:cBhvr>
                                        <p:cTn id="91"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10">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nodeType="clickEffect">
                                  <p:stCondLst>
                                    <p:cond delay="0"/>
                                  </p:stCondLst>
                                  <p:childTnLst>
                                    <p:set>
                                      <p:cBhvr>
                                        <p:cTn id="97" dur="1" fill="hold">
                                          <p:stCondLst>
                                            <p:cond delay="0"/>
                                          </p:stCondLst>
                                        </p:cTn>
                                        <p:tgtEl>
                                          <p:spTgt spid="10">
                                            <p:txEl>
                                              <p:pRg st="1" end="1"/>
                                            </p:txEl>
                                          </p:spTgt>
                                        </p:tgtEl>
                                        <p:attrNameLst>
                                          <p:attrName>style.visibility</p:attrName>
                                        </p:attrNameLst>
                                      </p:cBhvr>
                                      <p:to>
                                        <p:strVal val="visible"/>
                                      </p:to>
                                    </p:set>
                                    <p:anim calcmode="lin" valueType="num">
                                      <p:cBhvr>
                                        <p:cTn id="98"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99"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100" dur="500"/>
                                        <p:tgtEl>
                                          <p:spTgt spid="10">
                                            <p:txEl>
                                              <p:pRg st="1" end="1"/>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10">
                                            <p:txEl>
                                              <p:pRg st="2" end="2"/>
                                            </p:txEl>
                                          </p:spTgt>
                                        </p:tgtEl>
                                        <p:attrNameLst>
                                          <p:attrName>style.visibility</p:attrName>
                                        </p:attrNameLst>
                                      </p:cBhvr>
                                      <p:to>
                                        <p:strVal val="visible"/>
                                      </p:to>
                                    </p:set>
                                    <p:anim calcmode="lin" valueType="num">
                                      <p:cBhvr>
                                        <p:cTn id="105" dur="5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106" dur="500" fill="hold"/>
                                        <p:tgtEl>
                                          <p:spTgt spid="10">
                                            <p:txEl>
                                              <p:pRg st="2" end="2"/>
                                            </p:txEl>
                                          </p:spTgt>
                                        </p:tgtEl>
                                        <p:attrNameLst>
                                          <p:attrName>ppt_h</p:attrName>
                                        </p:attrNameLst>
                                      </p:cBhvr>
                                      <p:tavLst>
                                        <p:tav tm="0">
                                          <p:val>
                                            <p:fltVal val="0"/>
                                          </p:val>
                                        </p:tav>
                                        <p:tav tm="100000">
                                          <p:val>
                                            <p:strVal val="#ppt_h"/>
                                          </p:val>
                                        </p:tav>
                                      </p:tavLst>
                                    </p:anim>
                                    <p:animEffect transition="in" filter="fade">
                                      <p:cBhvr>
                                        <p:cTn id="107" dur="500"/>
                                        <p:tgtEl>
                                          <p:spTgt spid="10">
                                            <p:txEl>
                                              <p:pRg st="2" end="2"/>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nodeType="clickEffect">
                                  <p:stCondLst>
                                    <p:cond delay="0"/>
                                  </p:stCondLst>
                                  <p:childTnLst>
                                    <p:set>
                                      <p:cBhvr>
                                        <p:cTn id="111" dur="1" fill="hold">
                                          <p:stCondLst>
                                            <p:cond delay="0"/>
                                          </p:stCondLst>
                                        </p:cTn>
                                        <p:tgtEl>
                                          <p:spTgt spid="10">
                                            <p:txEl>
                                              <p:pRg st="3" end="3"/>
                                            </p:txEl>
                                          </p:spTgt>
                                        </p:tgtEl>
                                        <p:attrNameLst>
                                          <p:attrName>style.visibility</p:attrName>
                                        </p:attrNameLst>
                                      </p:cBhvr>
                                      <p:to>
                                        <p:strVal val="visible"/>
                                      </p:to>
                                    </p:set>
                                    <p:anim calcmode="lin" valueType="num">
                                      <p:cBhvr>
                                        <p:cTn id="112" dur="500" fill="hold"/>
                                        <p:tgtEl>
                                          <p:spTgt spid="10">
                                            <p:txEl>
                                              <p:pRg st="3" end="3"/>
                                            </p:txEl>
                                          </p:spTgt>
                                        </p:tgtEl>
                                        <p:attrNameLst>
                                          <p:attrName>ppt_w</p:attrName>
                                        </p:attrNameLst>
                                      </p:cBhvr>
                                      <p:tavLst>
                                        <p:tav tm="0">
                                          <p:val>
                                            <p:fltVal val="0"/>
                                          </p:val>
                                        </p:tav>
                                        <p:tav tm="100000">
                                          <p:val>
                                            <p:strVal val="#ppt_w"/>
                                          </p:val>
                                        </p:tav>
                                      </p:tavLst>
                                    </p:anim>
                                    <p:anim calcmode="lin" valueType="num">
                                      <p:cBhvr>
                                        <p:cTn id="113" dur="500" fill="hold"/>
                                        <p:tgtEl>
                                          <p:spTgt spid="10">
                                            <p:txEl>
                                              <p:pRg st="3" end="3"/>
                                            </p:txEl>
                                          </p:spTgt>
                                        </p:tgtEl>
                                        <p:attrNameLst>
                                          <p:attrName>ppt_h</p:attrName>
                                        </p:attrNameLst>
                                      </p:cBhvr>
                                      <p:tavLst>
                                        <p:tav tm="0">
                                          <p:val>
                                            <p:fltVal val="0"/>
                                          </p:val>
                                        </p:tav>
                                        <p:tav tm="100000">
                                          <p:val>
                                            <p:strVal val="#ppt_h"/>
                                          </p:val>
                                        </p:tav>
                                      </p:tavLst>
                                    </p:anim>
                                    <p:animEffect transition="in" filter="fade">
                                      <p:cBhvr>
                                        <p:cTn id="11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9431" y="2129594"/>
            <a:ext cx="9191363" cy="1569660"/>
          </a:xfrm>
          <a:prstGeom prst="rect">
            <a:avLst/>
          </a:prstGeom>
          <a:noFill/>
        </p:spPr>
        <p:txBody>
          <a:bodyPr wrap="non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rPr>
              <a:t>Any Questions ???</a:t>
            </a:r>
          </a:p>
        </p:txBody>
      </p:sp>
    </p:spTree>
    <p:extLst>
      <p:ext uri="{BB962C8B-B14F-4D97-AF65-F5344CB8AC3E}">
        <p14:creationId xmlns:p14="http://schemas.microsoft.com/office/powerpoint/2010/main" val="3597243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1127270">
            <a:off x="2111221" y="2013179"/>
            <a:ext cx="7359964" cy="1862048"/>
          </a:xfrm>
          <a:prstGeom prst="rect">
            <a:avLst/>
          </a:prstGeom>
          <a:noFill/>
        </p:spPr>
        <p:txBody>
          <a:bodyPr wrap="none" lIns="91440" tIns="45720" rIns="91440" bIns="45720">
            <a:spAutoFit/>
          </a:bodyPr>
          <a:lstStyle/>
          <a:p>
            <a:pPr algn="ctr"/>
            <a:r>
              <a:rPr lang="en-US" sz="11500" b="0" cap="none" spc="0" dirty="0">
                <a:ln w="28575">
                  <a:solidFill>
                    <a:schemeClr val="accent2">
                      <a:lumMod val="50000"/>
                    </a:schemeClr>
                  </a:solidFill>
                </a:ln>
                <a:solidFill>
                  <a:srgbClr val="FFFF00"/>
                </a:solidFill>
                <a:effectLst>
                  <a:outerShdw blurRad="38100" dist="25400" dir="5400000" algn="ctr" rotWithShape="0">
                    <a:srgbClr val="6E747A">
                      <a:alpha val="43000"/>
                    </a:srgbClr>
                  </a:outerShdw>
                  <a:reflection blurRad="6350" stA="60000" endA="900" endPos="60000" dist="29997" dir="5400000" sy="-100000" algn="bl" rotWithShape="0"/>
                </a:effectLst>
              </a:rPr>
              <a:t>Thank You..!</a:t>
            </a:r>
          </a:p>
        </p:txBody>
      </p:sp>
    </p:spTree>
    <p:extLst>
      <p:ext uri="{BB962C8B-B14F-4D97-AF65-F5344CB8AC3E}">
        <p14:creationId xmlns:p14="http://schemas.microsoft.com/office/powerpoint/2010/main" val="332157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pPr algn="ctr"/>
            <a:r>
              <a:rPr lang="en-US" sz="6600" dirty="0">
                <a:ln>
                  <a:solidFill>
                    <a:srgbClr val="002060"/>
                  </a:solidFill>
                </a:ln>
                <a:solidFill>
                  <a:srgbClr val="00B050"/>
                </a:solidFill>
                <a:latin typeface="Algerian" panose="04020705040A02060702" pitchFamily="82" charset="0"/>
              </a:rPr>
              <a:t>Problem ?</a:t>
            </a:r>
          </a:p>
        </p:txBody>
      </p:sp>
      <p:sp>
        <p:nvSpPr>
          <p:cNvPr id="3" name="Content Placeholder 2"/>
          <p:cNvSpPr>
            <a:spLocks noGrp="1"/>
          </p:cNvSpPr>
          <p:nvPr>
            <p:ph idx="1"/>
          </p:nvPr>
        </p:nvSpPr>
        <p:spPr>
          <a:xfrm>
            <a:off x="1451578" y="1949471"/>
            <a:ext cx="9603275" cy="4199538"/>
          </a:xfrm>
        </p:spPr>
        <p:txBody>
          <a:bodyPr>
            <a:noAutofit/>
          </a:bodyPr>
          <a:lstStyle/>
          <a:p>
            <a:pPr marL="0" indent="0">
              <a:buNone/>
            </a:pPr>
            <a:r>
              <a:rPr lang="en-US" dirty="0"/>
              <a:t>Our Mother Earth is currently facing lot of environmental concerns. The environmental problems like global warming, acid rain, air pollution, urban sprawl, waste disposal, ozone layer depletion, water pollution, climate change and many more affect every human, animal and nation on this planet. Over the last few decades, the exploitation of our planet and degradation of our environment have  gone up at an alarming rate. As our actions have been not in favor of protecting this planet, we have seen natural disasters striking us more often in the form of flash floods, tsunamis and cyclones.</a:t>
            </a:r>
          </a:p>
          <a:p>
            <a:pPr marL="0" indent="0">
              <a:buNone/>
            </a:pPr>
            <a:r>
              <a:rPr lang="en-US" dirty="0"/>
              <a:t>Environment has become our second priority and it is high time we realize the urgency to act upon our environment to save it.</a:t>
            </a:r>
          </a:p>
        </p:txBody>
      </p:sp>
    </p:spTree>
    <p:extLst>
      <p:ext uri="{BB962C8B-B14F-4D97-AF65-F5344CB8AC3E}">
        <p14:creationId xmlns:p14="http://schemas.microsoft.com/office/powerpoint/2010/main" val="204340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30601" y="284092"/>
            <a:ext cx="8596668" cy="1320800"/>
          </a:xfrm>
        </p:spPr>
        <p:txBody>
          <a:bodyPr>
            <a:normAutofit/>
          </a:bodyPr>
          <a:lstStyle/>
          <a:p>
            <a:pPr algn="ctr"/>
            <a:r>
              <a:rPr lang="en-US" sz="6600" dirty="0">
                <a:ln>
                  <a:solidFill>
                    <a:srgbClr val="002060"/>
                  </a:solidFill>
                </a:ln>
                <a:solidFill>
                  <a:srgbClr val="00B050"/>
                </a:solidFill>
                <a:latin typeface="Algerian" panose="04020705040A02060702" pitchFamily="82" charset="0"/>
              </a:rPr>
              <a:t>solution ?</a:t>
            </a:r>
          </a:p>
        </p:txBody>
      </p:sp>
      <p:sp>
        <p:nvSpPr>
          <p:cNvPr id="6" name="Content Placeholder 2">
            <a:extLst>
              <a:ext uri="{FF2B5EF4-FFF2-40B4-BE49-F238E27FC236}">
                <a16:creationId xmlns:a16="http://schemas.microsoft.com/office/drawing/2014/main" id="{24AAAC7A-DE94-4E69-9DB6-DDC7C0107B35}"/>
              </a:ext>
            </a:extLst>
          </p:cNvPr>
          <p:cNvSpPr>
            <a:spLocks noGrp="1"/>
          </p:cNvSpPr>
          <p:nvPr>
            <p:ph idx="1"/>
          </p:nvPr>
        </p:nvSpPr>
        <p:spPr>
          <a:xfrm>
            <a:off x="1059402" y="1307740"/>
            <a:ext cx="9603275" cy="594303"/>
          </a:xfrm>
        </p:spPr>
        <p:txBody>
          <a:bodyPr>
            <a:normAutofit fontScale="85000" lnSpcReduction="10000"/>
          </a:bodyPr>
          <a:lstStyle/>
          <a:p>
            <a:pPr marL="0" indent="0">
              <a:buNone/>
            </a:pPr>
            <a:r>
              <a:rPr lang="en-US" i="1" dirty="0"/>
              <a:t> </a:t>
            </a:r>
            <a:r>
              <a:rPr lang="en-US" sz="2800" i="1" dirty="0"/>
              <a:t>GoGreen smart web-application powered by </a:t>
            </a:r>
            <a:r>
              <a:rPr lang="en-US" sz="2800" i="1" dirty="0" err="1"/>
              <a:t>Recycli</a:t>
            </a:r>
            <a:r>
              <a:rPr lang="en-US" sz="2800" i="1" dirty="0"/>
              <a:t> android app</a:t>
            </a:r>
          </a:p>
          <a:p>
            <a:endParaRPr lang="en-US" i="1" dirty="0"/>
          </a:p>
        </p:txBody>
      </p:sp>
      <p:sp>
        <p:nvSpPr>
          <p:cNvPr id="7" name="TextBox 6">
            <a:extLst>
              <a:ext uri="{FF2B5EF4-FFF2-40B4-BE49-F238E27FC236}">
                <a16:creationId xmlns:a16="http://schemas.microsoft.com/office/drawing/2014/main" id="{99CE593F-0D92-4977-926C-3D35F0E93637}"/>
              </a:ext>
            </a:extLst>
          </p:cNvPr>
          <p:cNvSpPr txBox="1"/>
          <p:nvPr/>
        </p:nvSpPr>
        <p:spPr>
          <a:xfrm>
            <a:off x="980580" y="1902043"/>
            <a:ext cx="9938954" cy="5078313"/>
          </a:xfrm>
          <a:prstGeom prst="rect">
            <a:avLst/>
          </a:prstGeom>
          <a:noFill/>
        </p:spPr>
        <p:txBody>
          <a:bodyPr wrap="square" rtlCol="0">
            <a:spAutoFit/>
          </a:bodyPr>
          <a:lstStyle/>
          <a:p>
            <a:pPr marL="285750" indent="-285750" algn="just">
              <a:buFont typeface="Arial" panose="020B0604020202020204" pitchFamily="34" charset="0"/>
              <a:buChar char="•"/>
            </a:pPr>
            <a:r>
              <a:rPr lang="en-US" dirty="0"/>
              <a:t>A website cum android app powered by Artificial Intelligence(AI) and Machine learning(ML) with mission to restore our beautiful green environment. It consists of two way login- one for users and the other for Administration.</a:t>
            </a:r>
          </a:p>
          <a:p>
            <a:pPr algn="just"/>
            <a:endParaRPr lang="en-US" dirty="0"/>
          </a:p>
          <a:p>
            <a:pPr marL="285750" indent="-285750" algn="just">
              <a:buFont typeface="Arial" panose="020B0604020202020204" pitchFamily="34" charset="0"/>
              <a:buChar char="•"/>
            </a:pPr>
            <a:r>
              <a:rPr lang="en-US" b="1" dirty="0"/>
              <a:t>User Portal </a:t>
            </a:r>
            <a:r>
              <a:rPr lang="en-US" dirty="0"/>
              <a:t>will include following key features:-</a:t>
            </a:r>
          </a:p>
          <a:p>
            <a:pPr marL="742950" lvl="1" indent="-285750" algn="just">
              <a:buFont typeface="Arial" panose="020B0604020202020204" pitchFamily="34" charset="0"/>
              <a:buChar char="•"/>
            </a:pPr>
            <a:r>
              <a:rPr lang="en-US" dirty="0"/>
              <a:t>A complete information portal of all the environmental events happening around. </a:t>
            </a:r>
          </a:p>
          <a:p>
            <a:pPr marL="742950" lvl="1" indent="-285750" algn="just">
              <a:buFont typeface="Arial" panose="020B0604020202020204" pitchFamily="34" charset="0"/>
              <a:buChar char="•"/>
            </a:pPr>
            <a:r>
              <a:rPr lang="en-US" dirty="0"/>
              <a:t>Integrated chatbot for instantly addressing any of your queries.</a:t>
            </a:r>
          </a:p>
          <a:p>
            <a:pPr marL="742950" lvl="1" indent="-285750" algn="just">
              <a:buFont typeface="Arial" panose="020B0604020202020204" pitchFamily="34" charset="0"/>
              <a:buChar char="•"/>
            </a:pPr>
            <a:r>
              <a:rPr lang="en-US" dirty="0"/>
              <a:t>Host your own creative events and also get funded by our community.</a:t>
            </a:r>
          </a:p>
          <a:p>
            <a:pPr marL="742950" lvl="1" indent="-285750" algn="just">
              <a:buFont typeface="Arial" panose="020B0604020202020204" pitchFamily="34" charset="0"/>
              <a:buChar char="•"/>
            </a:pPr>
            <a:r>
              <a:rPr lang="en-US" dirty="0"/>
              <a:t>Real time environment related News feed updating.</a:t>
            </a:r>
          </a:p>
          <a:p>
            <a:pPr marL="742950" lvl="1" indent="-285750" algn="just">
              <a:buFont typeface="Arial" panose="020B0604020202020204" pitchFamily="34" charset="0"/>
              <a:buChar char="•"/>
            </a:pPr>
            <a:r>
              <a:rPr lang="en-US" dirty="0"/>
              <a:t>Report local environmental concerns to public officials, allows other users to upvote concern, comment their views and provides a public interference to show if any action has been taken.</a:t>
            </a:r>
          </a:p>
          <a:p>
            <a:pPr marL="742950" lvl="1" indent="-285750" algn="just">
              <a:buFont typeface="Arial" panose="020B0604020202020204" pitchFamily="34" charset="0"/>
              <a:buChar char="•"/>
            </a:pPr>
            <a:r>
              <a:rPr lang="en-US" dirty="0"/>
              <a:t>Get real time updates about various parameters of air we are breathing in.(AQI, PM10, Ozone, Carbon-monoxide, Sulphur dioxide </a:t>
            </a:r>
            <a:r>
              <a:rPr lang="en-US" dirty="0" err="1"/>
              <a:t>etc</a:t>
            </a:r>
            <a:r>
              <a:rPr lang="en-US" dirty="0"/>
              <a:t>).</a:t>
            </a:r>
          </a:p>
          <a:p>
            <a:pPr marL="742950" lvl="1" indent="-285750" algn="just">
              <a:buFont typeface="Arial" panose="020B0604020202020204" pitchFamily="34" charset="0"/>
              <a:buChar char="•"/>
            </a:pPr>
            <a:r>
              <a:rPr lang="en-US" dirty="0"/>
              <a:t>Various fascinating challenges to increase active participation of people.</a:t>
            </a:r>
          </a:p>
          <a:p>
            <a:pPr marL="742950" lvl="1" indent="-285750" algn="just">
              <a:buFont typeface="Arial" panose="020B0604020202020204" pitchFamily="34" charset="0"/>
              <a:buChar char="•"/>
            </a:pPr>
            <a:r>
              <a:rPr lang="en-US" dirty="0"/>
              <a:t>Earn GoGreen credits on completing challenges, solving issues, hosting and attending events and contributing in any possible ways.</a:t>
            </a:r>
          </a:p>
          <a:p>
            <a:pPr lvl="1" algn="just"/>
            <a:endParaRPr lang="en-IN" dirty="0"/>
          </a:p>
        </p:txBody>
      </p:sp>
    </p:spTree>
    <p:extLst>
      <p:ext uri="{BB962C8B-B14F-4D97-AF65-F5344CB8AC3E}">
        <p14:creationId xmlns:p14="http://schemas.microsoft.com/office/powerpoint/2010/main" val="416494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79680" y="424653"/>
            <a:ext cx="8596668" cy="1320800"/>
          </a:xfrm>
        </p:spPr>
        <p:txBody>
          <a:bodyPr>
            <a:normAutofit/>
          </a:bodyPr>
          <a:lstStyle/>
          <a:p>
            <a:pPr algn="ctr"/>
            <a:r>
              <a:rPr lang="en-US" sz="6600" dirty="0">
                <a:ln>
                  <a:solidFill>
                    <a:srgbClr val="002060"/>
                  </a:solidFill>
                </a:ln>
                <a:solidFill>
                  <a:srgbClr val="00B050"/>
                </a:solidFill>
                <a:latin typeface="Algerian" panose="04020705040A02060702" pitchFamily="82" charset="0"/>
              </a:rPr>
              <a:t>solution ?</a:t>
            </a:r>
          </a:p>
        </p:txBody>
      </p:sp>
      <p:sp>
        <p:nvSpPr>
          <p:cNvPr id="6" name="Content Placeholder 2">
            <a:extLst>
              <a:ext uri="{FF2B5EF4-FFF2-40B4-BE49-F238E27FC236}">
                <a16:creationId xmlns:a16="http://schemas.microsoft.com/office/drawing/2014/main" id="{24AAAC7A-DE94-4E69-9DB6-DDC7C0107B35}"/>
              </a:ext>
            </a:extLst>
          </p:cNvPr>
          <p:cNvSpPr>
            <a:spLocks noGrp="1"/>
          </p:cNvSpPr>
          <p:nvPr>
            <p:ph idx="1"/>
          </p:nvPr>
        </p:nvSpPr>
        <p:spPr>
          <a:xfrm>
            <a:off x="1215541" y="1745453"/>
            <a:ext cx="9603275" cy="594303"/>
          </a:xfrm>
        </p:spPr>
        <p:txBody>
          <a:bodyPr>
            <a:normAutofit fontScale="85000" lnSpcReduction="10000"/>
          </a:bodyPr>
          <a:lstStyle/>
          <a:p>
            <a:pPr marL="0" indent="0">
              <a:buNone/>
            </a:pPr>
            <a:r>
              <a:rPr lang="en-US" i="1" dirty="0"/>
              <a:t> </a:t>
            </a:r>
            <a:r>
              <a:rPr lang="en-US" sz="2800" i="1" dirty="0"/>
              <a:t>GoGreen smart web-application powered by </a:t>
            </a:r>
            <a:r>
              <a:rPr lang="en-US" sz="2800" i="1" dirty="0" err="1"/>
              <a:t>Recycli</a:t>
            </a:r>
            <a:r>
              <a:rPr lang="en-US" sz="2800" i="1" dirty="0"/>
              <a:t> android app</a:t>
            </a:r>
          </a:p>
          <a:p>
            <a:endParaRPr lang="en-US" i="1" dirty="0"/>
          </a:p>
        </p:txBody>
      </p:sp>
      <p:sp>
        <p:nvSpPr>
          <p:cNvPr id="7" name="TextBox 6">
            <a:extLst>
              <a:ext uri="{FF2B5EF4-FFF2-40B4-BE49-F238E27FC236}">
                <a16:creationId xmlns:a16="http://schemas.microsoft.com/office/drawing/2014/main" id="{99CE593F-0D92-4977-926C-3D35F0E93637}"/>
              </a:ext>
            </a:extLst>
          </p:cNvPr>
          <p:cNvSpPr txBox="1"/>
          <p:nvPr/>
        </p:nvSpPr>
        <p:spPr>
          <a:xfrm>
            <a:off x="1215541" y="2154808"/>
            <a:ext cx="9760918" cy="424731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b="1" dirty="0"/>
              <a:t>User Portal continues…</a:t>
            </a:r>
            <a:endParaRPr lang="en-US" dirty="0"/>
          </a:p>
          <a:p>
            <a:pPr marL="742950" lvl="1" indent="-285750">
              <a:buFont typeface="Arial" panose="020B0604020202020204" pitchFamily="34" charset="0"/>
              <a:buChar char="•"/>
            </a:pPr>
            <a:r>
              <a:rPr lang="en-US" dirty="0"/>
              <a:t>Maintain streak of our activities, viz. tree plantation, cleaning campaign etc. And share this with people in your network to grow collaboratively and promote healthy competition.</a:t>
            </a:r>
          </a:p>
          <a:p>
            <a:pPr marL="742950" lvl="1" indent="-285750">
              <a:buFont typeface="Arial" panose="020B0604020202020204" pitchFamily="34" charset="0"/>
              <a:buChar char="•"/>
            </a:pPr>
            <a:r>
              <a:rPr lang="en-US" dirty="0"/>
              <a:t>Build and enhance your network with nearby people, communities, local authority having same interest. </a:t>
            </a:r>
          </a:p>
          <a:p>
            <a:pPr marL="742950" lvl="1" indent="-285750">
              <a:buFont typeface="Arial" panose="020B0604020202020204" pitchFamily="34" charset="0"/>
              <a:buChar char="•"/>
            </a:pPr>
            <a:r>
              <a:rPr lang="en-US" dirty="0"/>
              <a:t>Build your green profile.</a:t>
            </a:r>
          </a:p>
          <a:p>
            <a:pPr marL="742950" lvl="1" indent="-285750">
              <a:buFont typeface="Arial" panose="020B0604020202020204" pitchFamily="34" charset="0"/>
              <a:buChar char="•"/>
            </a:pPr>
            <a:r>
              <a:rPr lang="en-US" dirty="0"/>
              <a:t>Locate best green nearby location healthy for any activities.</a:t>
            </a:r>
          </a:p>
          <a:p>
            <a:pPr marL="742950" lvl="1" indent="-285750">
              <a:buFont typeface="Arial" panose="020B0604020202020204" pitchFamily="34" charset="0"/>
              <a:buChar char="•"/>
            </a:pPr>
            <a:r>
              <a:rPr lang="en-US" dirty="0"/>
              <a:t>GoGreen box to donate any amount to contribute in saving the environment. Users can request fund for relevant events also.</a:t>
            </a:r>
          </a:p>
          <a:p>
            <a:pPr marL="742950" lvl="1" indent="-285750">
              <a:buFont typeface="Arial" panose="020B0604020202020204" pitchFamily="34" charset="0"/>
              <a:buChar char="•"/>
            </a:pPr>
            <a:r>
              <a:rPr lang="en-US" dirty="0"/>
              <a:t>With integrated web view, user can find information about environment, climate, pollution and other parameters of any location on earth.</a:t>
            </a:r>
          </a:p>
          <a:p>
            <a:pPr marL="742950" lvl="1" indent="-285750">
              <a:buFont typeface="Arial" panose="020B0604020202020204" pitchFamily="34" charset="0"/>
              <a:buChar char="•"/>
            </a:pPr>
            <a:r>
              <a:rPr lang="en-US" dirty="0" err="1"/>
              <a:t>Environmentopedia</a:t>
            </a:r>
            <a:r>
              <a:rPr lang="en-US" dirty="0"/>
              <a:t> gives every information we need to know about our environment.</a:t>
            </a:r>
          </a:p>
          <a:p>
            <a:pPr lvl="1"/>
            <a:endParaRPr lang="en-US" dirty="0"/>
          </a:p>
        </p:txBody>
      </p:sp>
    </p:spTree>
    <p:extLst>
      <p:ext uri="{BB962C8B-B14F-4D97-AF65-F5344CB8AC3E}">
        <p14:creationId xmlns:p14="http://schemas.microsoft.com/office/powerpoint/2010/main" val="71321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57233" y="355114"/>
            <a:ext cx="8596668" cy="1320800"/>
          </a:xfrm>
        </p:spPr>
        <p:txBody>
          <a:bodyPr>
            <a:normAutofit/>
          </a:bodyPr>
          <a:lstStyle/>
          <a:p>
            <a:pPr algn="ctr"/>
            <a:r>
              <a:rPr lang="en-US" sz="6600" dirty="0">
                <a:ln>
                  <a:solidFill>
                    <a:srgbClr val="002060"/>
                  </a:solidFill>
                </a:ln>
                <a:solidFill>
                  <a:srgbClr val="00B050"/>
                </a:solidFill>
                <a:latin typeface="Algerian" panose="04020705040A02060702" pitchFamily="82" charset="0"/>
              </a:rPr>
              <a:t>solution ?</a:t>
            </a:r>
          </a:p>
        </p:txBody>
      </p:sp>
      <p:sp>
        <p:nvSpPr>
          <p:cNvPr id="7" name="TextBox 6">
            <a:extLst>
              <a:ext uri="{FF2B5EF4-FFF2-40B4-BE49-F238E27FC236}">
                <a16:creationId xmlns:a16="http://schemas.microsoft.com/office/drawing/2014/main" id="{99CE593F-0D92-4977-926C-3D35F0E93637}"/>
              </a:ext>
            </a:extLst>
          </p:cNvPr>
          <p:cNvSpPr txBox="1"/>
          <p:nvPr/>
        </p:nvSpPr>
        <p:spPr>
          <a:xfrm>
            <a:off x="1451579" y="2319764"/>
            <a:ext cx="9760918"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Admin Portal </a:t>
            </a:r>
            <a:r>
              <a:rPr lang="en-US" dirty="0"/>
              <a:t>will include following key features:-</a:t>
            </a:r>
          </a:p>
          <a:p>
            <a:pPr marL="742950" lvl="1" indent="-285750">
              <a:buFont typeface="Arial" panose="020B0604020202020204" pitchFamily="34" charset="0"/>
              <a:buChar char="•"/>
            </a:pPr>
            <a:r>
              <a:rPr lang="en-US" dirty="0"/>
              <a:t>Keep track of every user activity on GoGreen.</a:t>
            </a:r>
          </a:p>
          <a:p>
            <a:pPr marL="742950" lvl="1" indent="-285750">
              <a:buFont typeface="Arial" panose="020B0604020202020204" pitchFamily="34" charset="0"/>
              <a:buChar char="•"/>
            </a:pPr>
            <a:r>
              <a:rPr lang="en-US" dirty="0"/>
              <a:t>Approve or decline user request on hosting events, publishing issues on the portal.</a:t>
            </a:r>
          </a:p>
          <a:p>
            <a:pPr marL="742950" lvl="1" indent="-285750">
              <a:buFont typeface="Arial" panose="020B0604020202020204" pitchFamily="34" charset="0"/>
              <a:buChar char="•"/>
            </a:pPr>
            <a:r>
              <a:rPr lang="en-US" dirty="0"/>
              <a:t>Grant or reject fund requests.</a:t>
            </a:r>
          </a:p>
          <a:p>
            <a:pPr marL="742950" lvl="1" indent="-285750">
              <a:buFont typeface="Arial" panose="020B0604020202020204" pitchFamily="34" charset="0"/>
              <a:buChar char="•"/>
            </a:pPr>
            <a:r>
              <a:rPr lang="en-US" dirty="0"/>
              <a:t>Post exciting challenges on regular basis to keep everyone active and involved.</a:t>
            </a:r>
          </a:p>
          <a:p>
            <a:pPr marL="742950" lvl="1" indent="-285750">
              <a:buFont typeface="Arial" panose="020B0604020202020204" pitchFamily="34" charset="0"/>
              <a:buChar char="•"/>
            </a:pPr>
            <a:endParaRPr lang="en-US" dirty="0"/>
          </a:p>
          <a:p>
            <a:pPr lvl="1"/>
            <a:endParaRPr lang="en-IN" dirty="0"/>
          </a:p>
        </p:txBody>
      </p:sp>
      <p:sp>
        <p:nvSpPr>
          <p:cNvPr id="5" name="Content Placeholder 2">
            <a:extLst>
              <a:ext uri="{FF2B5EF4-FFF2-40B4-BE49-F238E27FC236}">
                <a16:creationId xmlns:a16="http://schemas.microsoft.com/office/drawing/2014/main" id="{6601278C-3CB0-4BBE-8E7E-A1E3CDCF2929}"/>
              </a:ext>
            </a:extLst>
          </p:cNvPr>
          <p:cNvSpPr txBox="1">
            <a:spLocks/>
          </p:cNvSpPr>
          <p:nvPr/>
        </p:nvSpPr>
        <p:spPr>
          <a:xfrm>
            <a:off x="1451579" y="1675914"/>
            <a:ext cx="9603275" cy="594303"/>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i="1" dirty="0"/>
              <a:t> </a:t>
            </a:r>
            <a:r>
              <a:rPr lang="en-US" sz="2800" i="1" dirty="0"/>
              <a:t>GoGreen smart web-application powered by </a:t>
            </a:r>
            <a:r>
              <a:rPr lang="en-US" sz="2800" i="1" dirty="0" err="1"/>
              <a:t>Recycli</a:t>
            </a:r>
            <a:r>
              <a:rPr lang="en-US" sz="2800" i="1" dirty="0"/>
              <a:t> android app</a:t>
            </a:r>
          </a:p>
          <a:p>
            <a:endParaRPr lang="en-US" i="1" dirty="0"/>
          </a:p>
        </p:txBody>
      </p:sp>
    </p:spTree>
    <p:extLst>
      <p:ext uri="{BB962C8B-B14F-4D97-AF65-F5344CB8AC3E}">
        <p14:creationId xmlns:p14="http://schemas.microsoft.com/office/powerpoint/2010/main" val="84476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57233" y="355114"/>
            <a:ext cx="8596668" cy="1320800"/>
          </a:xfrm>
        </p:spPr>
        <p:txBody>
          <a:bodyPr>
            <a:normAutofit/>
          </a:bodyPr>
          <a:lstStyle/>
          <a:p>
            <a:pPr algn="ctr"/>
            <a:r>
              <a:rPr lang="en-US" sz="6600" dirty="0">
                <a:ln>
                  <a:solidFill>
                    <a:srgbClr val="002060"/>
                  </a:solidFill>
                </a:ln>
                <a:solidFill>
                  <a:srgbClr val="00B050"/>
                </a:solidFill>
                <a:latin typeface="Algerian" panose="04020705040A02060702" pitchFamily="82" charset="0"/>
              </a:rPr>
              <a:t>solution ?</a:t>
            </a:r>
          </a:p>
        </p:txBody>
      </p:sp>
      <p:sp>
        <p:nvSpPr>
          <p:cNvPr id="7" name="TextBox 6">
            <a:extLst>
              <a:ext uri="{FF2B5EF4-FFF2-40B4-BE49-F238E27FC236}">
                <a16:creationId xmlns:a16="http://schemas.microsoft.com/office/drawing/2014/main" id="{99CE593F-0D92-4977-926C-3D35F0E93637}"/>
              </a:ext>
            </a:extLst>
          </p:cNvPr>
          <p:cNvSpPr txBox="1"/>
          <p:nvPr/>
        </p:nvSpPr>
        <p:spPr>
          <a:xfrm>
            <a:off x="1451579" y="2319764"/>
            <a:ext cx="9760918"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err="1"/>
              <a:t>Recycli</a:t>
            </a:r>
            <a:r>
              <a:rPr lang="en-US" b="1" dirty="0"/>
              <a:t> App </a:t>
            </a:r>
            <a:r>
              <a:rPr lang="en-US" dirty="0"/>
              <a:t>will include following key features:-</a:t>
            </a:r>
          </a:p>
          <a:p>
            <a:pPr marL="742950" lvl="1" indent="-285750">
              <a:buFont typeface="Arial" panose="020B0604020202020204" pitchFamily="34" charset="0"/>
              <a:buChar char="•"/>
            </a:pPr>
            <a:r>
              <a:rPr lang="en-US" dirty="0"/>
              <a:t>Classification of waste into ORGANIC and RECYCLABLE with powerful ML library KERAS.</a:t>
            </a:r>
          </a:p>
          <a:p>
            <a:pPr marL="742950" lvl="1" indent="-285750">
              <a:buFont typeface="Arial" panose="020B0604020202020204" pitchFamily="34" charset="0"/>
              <a:buChar char="•"/>
            </a:pPr>
            <a:r>
              <a:rPr lang="en-US" dirty="0"/>
              <a:t>Get material composition of object around us.</a:t>
            </a:r>
          </a:p>
          <a:p>
            <a:pPr marL="742950" lvl="1" indent="-285750">
              <a:buFont typeface="Arial" panose="020B0604020202020204" pitchFamily="34" charset="0"/>
              <a:buChar char="•"/>
            </a:pPr>
            <a:r>
              <a:rPr lang="en-US" dirty="0"/>
              <a:t>Capturing image in our phone will provide the best possible ways to manage waste.</a:t>
            </a:r>
          </a:p>
          <a:p>
            <a:pPr marL="742950" lvl="1" indent="-285750">
              <a:buFont typeface="Arial" panose="020B0604020202020204" pitchFamily="34" charset="0"/>
              <a:buChar char="•"/>
            </a:pPr>
            <a:r>
              <a:rPr lang="en-US" dirty="0"/>
              <a:t>Can be used by local authorities and local public to prevent careless handling of waste.</a:t>
            </a:r>
          </a:p>
          <a:p>
            <a:pPr marL="742950" lvl="1" indent="-285750">
              <a:buFont typeface="Arial" panose="020B0604020202020204" pitchFamily="34" charset="0"/>
              <a:buChar char="•"/>
            </a:pPr>
            <a:r>
              <a:rPr lang="en-US" dirty="0"/>
              <a:t>User friendly interface and instant response.</a:t>
            </a:r>
          </a:p>
          <a:p>
            <a:pPr marL="742950" lvl="1" indent="-285750">
              <a:buFont typeface="Arial" panose="020B0604020202020204" pitchFamily="34" charset="0"/>
              <a:buChar char="•"/>
            </a:pPr>
            <a:endParaRPr lang="en-US" dirty="0"/>
          </a:p>
          <a:p>
            <a:pPr lvl="1"/>
            <a:endParaRPr lang="en-IN" dirty="0"/>
          </a:p>
        </p:txBody>
      </p:sp>
      <p:sp>
        <p:nvSpPr>
          <p:cNvPr id="5" name="Content Placeholder 2">
            <a:extLst>
              <a:ext uri="{FF2B5EF4-FFF2-40B4-BE49-F238E27FC236}">
                <a16:creationId xmlns:a16="http://schemas.microsoft.com/office/drawing/2014/main" id="{6601278C-3CB0-4BBE-8E7E-A1E3CDCF2929}"/>
              </a:ext>
            </a:extLst>
          </p:cNvPr>
          <p:cNvSpPr txBox="1">
            <a:spLocks/>
          </p:cNvSpPr>
          <p:nvPr/>
        </p:nvSpPr>
        <p:spPr>
          <a:xfrm>
            <a:off x="1451579" y="1675914"/>
            <a:ext cx="9603275" cy="594303"/>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i="1" dirty="0"/>
              <a:t> </a:t>
            </a:r>
            <a:r>
              <a:rPr lang="en-US" sz="2800" i="1" dirty="0"/>
              <a:t>GoGreen smart web-application powered by </a:t>
            </a:r>
            <a:r>
              <a:rPr lang="en-US" sz="2800" i="1" dirty="0" err="1"/>
              <a:t>Recycli</a:t>
            </a:r>
            <a:r>
              <a:rPr lang="en-US" sz="2800" i="1" dirty="0"/>
              <a:t> android app</a:t>
            </a:r>
          </a:p>
          <a:p>
            <a:endParaRPr lang="en-US" i="1" dirty="0"/>
          </a:p>
        </p:txBody>
      </p:sp>
    </p:spTree>
    <p:extLst>
      <p:ext uri="{BB962C8B-B14F-4D97-AF65-F5344CB8AC3E}">
        <p14:creationId xmlns:p14="http://schemas.microsoft.com/office/powerpoint/2010/main" val="114702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0737305">
            <a:off x="812026" y="1249443"/>
            <a:ext cx="8910473" cy="3600986"/>
          </a:xfrm>
          <a:prstGeom prst="rect">
            <a:avLst/>
          </a:prstGeom>
          <a:noFill/>
        </p:spPr>
        <p:txBody>
          <a:bodyPr wrap="square" lIns="91440" tIns="45720" rIns="91440" bIns="45720">
            <a:spAutoFit/>
          </a:bodyPr>
          <a:lstStyle/>
          <a:p>
            <a:pPr algn="ctr"/>
            <a:r>
              <a:rPr lang="en-US" sz="9600" b="0" cap="none" spc="0" dirty="0">
                <a:ln w="38100">
                  <a:solidFill>
                    <a:srgbClr val="7030A0"/>
                  </a:solidFill>
                </a:ln>
                <a:solidFill>
                  <a:srgbClr val="92D050"/>
                </a:solidFill>
                <a:effectLst>
                  <a:glow rad="139700">
                    <a:schemeClr val="accent3">
                      <a:satMod val="175000"/>
                      <a:alpha val="40000"/>
                    </a:schemeClr>
                  </a:glow>
                  <a:outerShdw blurRad="38100" dist="25400" dir="5400000" algn="ctr" rotWithShape="0">
                    <a:srgbClr val="6E747A">
                      <a:alpha val="43000"/>
                    </a:srgbClr>
                  </a:outerShdw>
                  <a:reflection blurRad="6350" stA="60000" endA="900" endPos="60000" dist="60007" dir="5400000" sy="-100000" algn="bl" rotWithShape="0"/>
                </a:effectLst>
              </a:rPr>
              <a:t>Preview - </a:t>
            </a:r>
          </a:p>
          <a:p>
            <a:pPr algn="ctr"/>
            <a:r>
              <a:rPr lang="en-US" sz="9600" b="0" cap="none" spc="0" dirty="0">
                <a:ln w="38100">
                  <a:solidFill>
                    <a:srgbClr val="7030A0"/>
                  </a:solidFill>
                </a:ln>
                <a:solidFill>
                  <a:srgbClr val="92D050"/>
                </a:solidFill>
                <a:effectLst>
                  <a:glow rad="139700">
                    <a:schemeClr val="accent3">
                      <a:satMod val="175000"/>
                      <a:alpha val="40000"/>
                    </a:schemeClr>
                  </a:glow>
                  <a:outerShdw blurRad="38100" dist="25400" dir="5400000" algn="ctr" rotWithShape="0">
                    <a:srgbClr val="6E747A">
                      <a:alpha val="43000"/>
                    </a:srgbClr>
                  </a:outerShdw>
                  <a:reflection blurRad="6350" stA="60000" endA="900" endPos="60000" dist="60007" dir="5400000" sy="-100000" algn="bl" rotWithShape="0"/>
                </a:effectLst>
              </a:rPr>
              <a:t>GOGREEN</a:t>
            </a:r>
          </a:p>
          <a:p>
            <a:pPr algn="ctr"/>
            <a:r>
              <a:rPr lang="en-US" sz="3600" b="0" cap="none" spc="0" dirty="0">
                <a:ln w="38100">
                  <a:solidFill>
                    <a:srgbClr val="7030A0"/>
                  </a:solidFill>
                </a:ln>
                <a:effectLst>
                  <a:glow rad="139700">
                    <a:schemeClr val="accent3">
                      <a:satMod val="175000"/>
                      <a:alpha val="40000"/>
                    </a:schemeClr>
                  </a:glow>
                  <a:outerShdw blurRad="38100" dist="25400" dir="5400000" algn="ctr" rotWithShape="0">
                    <a:srgbClr val="6E747A">
                      <a:alpha val="43000"/>
                    </a:srgbClr>
                  </a:outerShdw>
                  <a:reflection blurRad="6350" stA="60000" endA="900" endPos="60000" dist="60007" dir="5400000" sy="-100000" algn="bl" rotWithShape="0"/>
                </a:effectLst>
              </a:rPr>
              <a:t>(please play the video in next slide)</a:t>
            </a:r>
          </a:p>
        </p:txBody>
      </p:sp>
    </p:spTree>
    <p:extLst>
      <p:ext uri="{BB962C8B-B14F-4D97-AF65-F5344CB8AC3E}">
        <p14:creationId xmlns:p14="http://schemas.microsoft.com/office/powerpoint/2010/main" val="402916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540</TotalTime>
  <Words>730</Words>
  <Application>Microsoft Office PowerPoint</Application>
  <PresentationFormat>Widescreen</PresentationFormat>
  <Paragraphs>100</Paragraphs>
  <Slides>32</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Algerian</vt:lpstr>
      <vt:lpstr>Arial</vt:lpstr>
      <vt:lpstr>Calibri</vt:lpstr>
      <vt:lpstr>Calibri Light</vt:lpstr>
      <vt:lpstr>Trebuchet MS</vt:lpstr>
      <vt:lpstr>Wingdings</vt:lpstr>
      <vt:lpstr>Wingdings 3</vt:lpstr>
      <vt:lpstr>Office Theme</vt:lpstr>
      <vt:lpstr>Facet</vt:lpstr>
      <vt:lpstr>PowerPoint Presentation</vt:lpstr>
      <vt:lpstr>PowerPoint Presentation</vt:lpstr>
      <vt:lpstr>Team gogreen</vt:lpstr>
      <vt:lpstr>Problem ?</vt:lpstr>
      <vt:lpstr>solution ?</vt:lpstr>
      <vt:lpstr>solution ?</vt:lpstr>
      <vt:lpstr>solution ?</vt:lpstr>
      <vt:lpstr>solution ?</vt:lpstr>
      <vt:lpstr>PowerPoint Presentation</vt:lpstr>
      <vt:lpstr>PowerPoint Presentation</vt:lpstr>
      <vt:lpstr>PowerPoint Presentation</vt:lpstr>
      <vt:lpstr>HOMEPAGE</vt:lpstr>
      <vt:lpstr>API FETCHING DATA</vt:lpstr>
      <vt:lpstr>GREEN NEWS</vt:lpstr>
      <vt:lpstr>EVENTS</vt:lpstr>
      <vt:lpstr>CHALLENGES</vt:lpstr>
      <vt:lpstr>ISSUES</vt:lpstr>
      <vt:lpstr>NEARBY</vt:lpstr>
      <vt:lpstr>WEB-VIEW</vt:lpstr>
      <vt:lpstr>ENVIRONMENTOPEDIA</vt:lpstr>
      <vt:lpstr>AIR QUALITY INDEX</vt:lpstr>
      <vt:lpstr>CHATBOT</vt:lpstr>
      <vt:lpstr>GOGREEN BOX</vt:lpstr>
      <vt:lpstr>PROFILE</vt:lpstr>
      <vt:lpstr>USER LOGIN</vt:lpstr>
      <vt:lpstr>ADMIN LOGIN</vt:lpstr>
      <vt:lpstr>ADMIN PORTAL</vt:lpstr>
      <vt:lpstr>ADMIN(EVENT CONTROL)</vt:lpstr>
      <vt:lpstr>ADMIN(ISSUES)</vt:lpstr>
      <vt:lpstr>Technology bucket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Suryaprakash Agarwal</cp:lastModifiedBy>
  <cp:revision>90</cp:revision>
  <dcterms:created xsi:type="dcterms:W3CDTF">2016-07-23T02:49:54Z</dcterms:created>
  <dcterms:modified xsi:type="dcterms:W3CDTF">2020-01-18T08:12:12Z</dcterms:modified>
</cp:coreProperties>
</file>